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453" r:id="rId2"/>
    <p:sldId id="714" r:id="rId3"/>
    <p:sldId id="641" r:id="rId4"/>
    <p:sldId id="704" r:id="rId5"/>
    <p:sldId id="702" r:id="rId6"/>
    <p:sldId id="715" r:id="rId7"/>
    <p:sldId id="716" r:id="rId8"/>
    <p:sldId id="718" r:id="rId9"/>
    <p:sldId id="717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35" r:id="rId19"/>
    <p:sldId id="727" r:id="rId20"/>
    <p:sldId id="728" r:id="rId21"/>
    <p:sldId id="736" r:id="rId22"/>
    <p:sldId id="729" r:id="rId23"/>
    <p:sldId id="731" r:id="rId24"/>
    <p:sldId id="732" r:id="rId25"/>
    <p:sldId id="737" r:id="rId26"/>
    <p:sldId id="733" r:id="rId27"/>
    <p:sldId id="709" r:id="rId28"/>
    <p:sldId id="73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FA0"/>
    <a:srgbClr val="FF0000"/>
    <a:srgbClr val="9F9F9F"/>
    <a:srgbClr val="8D8D8D"/>
    <a:srgbClr val="959595"/>
    <a:srgbClr val="C4C4C4"/>
    <a:srgbClr val="C3C3C3"/>
    <a:srgbClr val="616161"/>
    <a:srgbClr val="515151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2616" autoAdjust="0"/>
  </p:normalViewPr>
  <p:slideViewPr>
    <p:cSldViewPr snapToGrid="0">
      <p:cViewPr>
        <p:scale>
          <a:sx n="50" d="100"/>
          <a:sy n="50" d="100"/>
        </p:scale>
        <p:origin x="46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5BEB3-ABCE-4770-91A9-A6FC69E73F62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E2E9C-64B6-400F-B0E6-407E9703F0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88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30000"/>
              </a:lnSpc>
              <a:defRPr/>
            </a:pPr>
            <a:r>
              <a:rPr lang="en-US" altLang="zh-CN" dirty="0"/>
              <a:t>Hello,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morning!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 err="1"/>
              <a:t>Wenhao</a:t>
            </a:r>
            <a:r>
              <a:rPr lang="en-US" altLang="zh-CN" dirty="0"/>
              <a:t>, a new PhD student of FANG &amp; YUGANG.</a:t>
            </a:r>
            <a:r>
              <a:rPr lang="zh-CN" altLang="en-US" dirty="0"/>
              <a:t> </a:t>
            </a:r>
            <a:r>
              <a:rPr lang="en-US" altLang="zh-CN" dirty="0"/>
              <a:t>Now I am taking classes two days a week in SBU and doing experiments threes days a week in the CFN. Here I am going to introduce my project: </a:t>
            </a: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Wet Chemistry Synthesis of </a:t>
            </a:r>
            <a:r>
              <a:rPr lang="en-US" altLang="zh-CN" sz="12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Ir</a:t>
            </a: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Nanoparticles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1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6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7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9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56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99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57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5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3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047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11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Fist of all, let me briefly introduce the research background.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usage platinum group metal in water splitting catalyst is of great significance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1 is what we proposed in the grant. Currently, we are doing the project A by a colloidal method to synthesize small size of spherical iridium nanoparticles to loading on titanium nitride. In this way, we aim to reduce the loading of platinum group metals, 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</a:t>
            </a:r>
            <a:r>
              <a:rPr lang="en-US" altLang="zh-CN" sz="120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PGMs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utilization</a:t>
            </a:r>
            <a:r>
              <a:rPr lang="en-US" altLang="zh-CN" dirty="0"/>
              <a:t>, and enhance the mass activity of the catalyst for OER.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76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8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45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30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50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7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78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61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88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51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Fist of all, let me briefly introduce the research background.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usage platinum group metal in water splitting catalyst is of great significance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1 is what we proposed in the grant. Currently, we are doing the project A by a colloidal method to synthesize small size of spherical iridium nanoparticles to loading on titanium nitride. In this way, we aim to reduce the loading of platinum group metals, 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</a:t>
            </a:r>
            <a:r>
              <a:rPr lang="en-US" altLang="zh-CN" sz="120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PGMs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utilization</a:t>
            </a:r>
            <a:r>
              <a:rPr lang="en-US" altLang="zh-CN" dirty="0"/>
              <a:t>, and enhance the mass activity of the catalyst for OER.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5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7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73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30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7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9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Professor 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A7F71-220F-49F8-AA6B-B30E0F824F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0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338D4-3D7F-29D7-4CA0-C3B27863B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F5FB24-139E-32F7-B692-3EB076D05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17427-4DF0-B6D4-258E-BE6A52B9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28443-22C5-4276-B062-160D805E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BFC483-9B6B-A4DE-7203-BAA9690B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21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63877-2667-C8BD-EA06-3A275ADC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A4AAA9-165D-F282-3F35-301EF75EA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2D32B-1F8D-D949-B2E4-F85AE160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CBFC9-37B4-BAF0-F50A-28AC511C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642AF-FFA2-4961-FA71-CF717B0D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2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355596-6778-8F41-40E5-64D6D7985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5621A2-E5EA-E459-B75F-6E95B98A6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63879-DA80-9498-5330-4EF28394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90406-C5C7-F5BE-0E36-F2BBFDB3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52521-8488-F6B4-CE5D-2BAA4E11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4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953DC-4D5C-F602-FA74-8E69AA5A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1C10E7-5B6C-1849-AD6B-36FB9271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F0234-CB0A-6C8D-FDBD-F01F25117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435F6-6E37-6E98-A8E6-29716E7B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97019-FEC7-CD5D-CB81-76839090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1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0E319-1D42-2D09-EA31-0A413F06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CDF9D-FB6A-ABB0-74CA-B2C27984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828D5-DE22-F41D-55B9-971D06BD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21A69-B456-350D-AFAE-F32D505D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2554EC-EF4B-06F5-9A54-35427D50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3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21772-5B51-D3C5-0F5F-7A67E8B1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B7ECF-D959-9919-5D12-C279834A3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372E87-EE4D-BDC4-C569-D3B3CB1E9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7C4C2-FE36-C942-60DB-6B46ABB3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A38077-9D96-9059-6E7C-EDF9854F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C0FE3F-7CEB-1543-E6A1-9D97FE34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15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2BFCA-B87F-7BB4-2131-2EEC2743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4F275-7223-C5D3-4262-F73E86CE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9B8588-7BAE-1823-1154-AF453BBE5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02BE4A-5E12-09EC-08CD-1B332737D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2D2A56-B2B9-DC77-E63D-0A0A129EC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E12FDB-DFCD-23F9-E82C-B587B75A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F6FCC7-4E65-3278-4988-2AE07E74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441CC9-B944-279A-355F-673BB29F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45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5C6A-D12A-C802-ADBC-B91B8E0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4A2EA0-44B1-972A-4464-9E95A7AF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44F33C-8C74-AFE7-3003-52E72A7B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4AC3F6-917F-85C4-CB5A-3CABE611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521179-C243-3F24-91EA-B04B94CB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BD460B-ACFB-43FE-41D3-74539FF4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C46F13-8A41-6D5B-38A7-44124BEC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8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594F3-052D-DBCD-0222-E90F0147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4AC05-2827-AEFE-F4E4-CD877DFC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0BF7-416A-E737-6E09-74BB4439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7B3A48-0C03-FFE5-DEC7-26A52458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8E50C7-E534-F05D-AAE7-83B192C4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6E2F3C-45C1-F940-6818-DC86B28D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CAB0E-55FB-4EF7-A157-3E4C92E9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64C49C-B99D-4DDB-603F-F0B1AB9D6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B3F906-D213-4EDF-47E1-00FFED8AA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2A2512-50FF-EF77-161C-BA62DF69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611907-0821-6F58-CA4C-AF7717EA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6B29E3-A21C-EEFF-DAC7-BC44FABB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8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3D149D-86F6-FC3C-9FA8-78704514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C018E5-B422-78A2-0EFB-38BD47774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DD1EAE-12F0-1A43-86EB-3FC8006E1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8E8B6-6A2F-48A9-AF88-1B83EC8CC2E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E7CC3-FE46-BEF5-3599-ED2BC83A8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7E41B4-0756-C85B-EE8C-DBEE54FDC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184C-5BD7-4B5D-B8B3-18B9F27C5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1441650"/>
            <a:ext cx="10515600" cy="2852737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33" name="Picture 16" descr="大学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661988"/>
            <a:ext cx="202565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" y="0"/>
            <a:ext cx="12191999" cy="68526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72883"/>
            <a:ext cx="12192000" cy="5479571"/>
          </a:xfrm>
          <a:prstGeom prst="rect">
            <a:avLst/>
          </a:prstGeom>
          <a:pattFill prst="pct50">
            <a:fgClr>
              <a:srgbClr val="1F5FA0"/>
            </a:fgClr>
            <a:bgClr>
              <a:srgbClr val="014C8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学论网--www.xuelun.me">
            <a:extLst>
              <a:ext uri="{FF2B5EF4-FFF2-40B4-BE49-F238E27FC236}">
                <a16:creationId xmlns:a16="http://schemas.microsoft.com/office/drawing/2014/main" id="{99AE76E8-7B48-4BBE-84E4-9BB43665E2D7}"/>
              </a:ext>
            </a:extLst>
          </p:cNvPr>
          <p:cNvSpPr/>
          <p:nvPr/>
        </p:nvSpPr>
        <p:spPr bwMode="auto">
          <a:xfrm>
            <a:off x="612776" y="1852568"/>
            <a:ext cx="10482188" cy="176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OER-LSV-Curve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44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Ir</a:t>
            </a:r>
            <a:r>
              <a:rPr lang="en-US" altLang="zh-CN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Nanoparticles Supported on </a:t>
            </a:r>
            <a:r>
              <a:rPr lang="en-US" altLang="zh-CN" sz="44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TiN</a:t>
            </a:r>
            <a:endParaRPr lang="en-US" altLang="zh-CN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C9D582-AF29-4E67-BE38-59CBD422A815}"/>
              </a:ext>
            </a:extLst>
          </p:cNvPr>
          <p:cNvSpPr/>
          <p:nvPr/>
        </p:nvSpPr>
        <p:spPr>
          <a:xfrm>
            <a:off x="717016" y="4236046"/>
            <a:ext cx="1063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Wenhao Liu     Stonybrook University </a:t>
            </a:r>
          </a:p>
          <a:p>
            <a:pPr algn="ctr"/>
            <a:r>
              <a:rPr lang="en-CA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 for Functional Nanomaterials  Brookhaven National Laboratory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F650D95-E26B-4C10-B4EC-528F4B62373C}"/>
              </a:ext>
            </a:extLst>
          </p:cNvPr>
          <p:cNvCxnSpPr/>
          <p:nvPr/>
        </p:nvCxnSpPr>
        <p:spPr>
          <a:xfrm>
            <a:off x="3129280" y="3868343"/>
            <a:ext cx="5933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学论网--www.xuelun.me">
            <a:extLst>
              <a:ext uri="{FF2B5EF4-FFF2-40B4-BE49-F238E27FC236}">
                <a16:creationId xmlns:a16="http://schemas.microsoft.com/office/drawing/2014/main" id="{7CF820A9-6F0E-47A4-8E96-447CED1F6614}"/>
              </a:ext>
            </a:extLst>
          </p:cNvPr>
          <p:cNvCxnSpPr>
            <a:cxnSpLocks/>
          </p:cNvCxnSpPr>
          <p:nvPr/>
        </p:nvCxnSpPr>
        <p:spPr>
          <a:xfrm>
            <a:off x="0" y="6056238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16FCAFE-6A10-C339-A01A-3CC7ED5FAACA}"/>
              </a:ext>
            </a:extLst>
          </p:cNvPr>
          <p:cNvSpPr/>
          <p:nvPr/>
        </p:nvSpPr>
        <p:spPr>
          <a:xfrm>
            <a:off x="1312433" y="6143505"/>
            <a:ext cx="9139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altLang="zh-CN" sz="2400" dirty="0">
                <a:solidFill>
                  <a:srgbClr val="1F5F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CME:502</a:t>
            </a:r>
            <a:endParaRPr lang="zh-CN" altLang="en-US" sz="2400" dirty="0">
              <a:solidFill>
                <a:srgbClr val="1F5F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1"/>
    </mc:Choice>
    <mc:Fallback xmlns="">
      <p:transition advTm="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4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Page:9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4F2AF0-F275-86F9-D7B1-1D5B4F614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01"/>
          <a:stretch/>
        </p:blipFill>
        <p:spPr>
          <a:xfrm>
            <a:off x="346993" y="1423687"/>
            <a:ext cx="3472532" cy="4296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750A33-93A5-B205-13D3-6930B4EE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60" y="1642792"/>
            <a:ext cx="732574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Page:10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158B40-39AA-D8FA-CC80-81CF889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0" y="962517"/>
            <a:ext cx="8541146" cy="569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9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Page:11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10F1BA-70C4-A9DB-2C05-64AD477D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45" y="1178977"/>
            <a:ext cx="8878539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Page:11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7C3B7-5CC3-BC0A-BEC9-503ED7B19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200150"/>
            <a:ext cx="66865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Page:12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7B1619-DC49-82E7-64F0-4EE20B87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69" y="962518"/>
            <a:ext cx="6812228" cy="57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Page:13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47AD4-A83E-023F-A169-64E68B76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6" y="1047384"/>
            <a:ext cx="8229534" cy="548635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6A8A771-13B5-E807-F6BE-C5A7C67D6DF8}"/>
              </a:ext>
            </a:extLst>
          </p:cNvPr>
          <p:cNvCxnSpPr/>
          <p:nvPr/>
        </p:nvCxnSpPr>
        <p:spPr>
          <a:xfrm flipV="1">
            <a:off x="5413829" y="2989943"/>
            <a:ext cx="0" cy="2902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B108F6A-9A1F-E453-0E1B-189BD1997769}"/>
              </a:ext>
            </a:extLst>
          </p:cNvPr>
          <p:cNvCxnSpPr>
            <a:cxnSpLocks/>
          </p:cNvCxnSpPr>
          <p:nvPr/>
        </p:nvCxnSpPr>
        <p:spPr>
          <a:xfrm flipH="1">
            <a:off x="2002971" y="4855028"/>
            <a:ext cx="6429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4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Page:14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85DFA-3F42-6E55-8A43-99D14312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0" y="1175657"/>
            <a:ext cx="4415217" cy="5278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0BDB2D-2E04-E7D0-386B-B254BF5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26" y="3233626"/>
            <a:ext cx="628737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Page:15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0EE92-3A65-3DA1-734E-2E37BCA1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39" y="882789"/>
            <a:ext cx="7354326" cy="58586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DAD9E3-DBD3-A003-33EF-1DC9B8E4DC3B}"/>
              </a:ext>
            </a:extLst>
          </p:cNvPr>
          <p:cNvSpPr/>
          <p:nvPr/>
        </p:nvSpPr>
        <p:spPr>
          <a:xfrm>
            <a:off x="756434" y="3812135"/>
            <a:ext cx="7354326" cy="1224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5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Page:16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BC6C2D-875D-EF3B-F07E-74EEF3FD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69" y="1144089"/>
            <a:ext cx="6934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Page:16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F05DF-718A-068F-ACDA-27F27F2B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52" y="999786"/>
            <a:ext cx="748769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" name="学论网--www.xuelun.me"/>
          <p:cNvSpPr/>
          <p:nvPr/>
        </p:nvSpPr>
        <p:spPr bwMode="auto">
          <a:xfrm>
            <a:off x="1160645" y="116518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Research Background</a:t>
            </a:r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A5432D2-90D7-4BA8-BC4A-4D88A5FF1812}"/>
              </a:ext>
            </a:extLst>
          </p:cNvPr>
          <p:cNvSpPr/>
          <p:nvPr/>
        </p:nvSpPr>
        <p:spPr bwMode="auto">
          <a:xfrm>
            <a:off x="104502" y="1015294"/>
            <a:ext cx="11991703" cy="5726188"/>
          </a:xfrm>
          <a:prstGeom prst="rect">
            <a:avLst/>
          </a:prstGeom>
          <a:noFill/>
          <a:ln w="25400" cap="flat" cmpd="sng" algn="ctr">
            <a:solidFill>
              <a:srgbClr val="1F5F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82">
            <a:extLst>
              <a:ext uri="{FF2B5EF4-FFF2-40B4-BE49-F238E27FC236}">
                <a16:creationId xmlns:a16="http://schemas.microsoft.com/office/drawing/2014/main" id="{2A5D0F9D-8921-4D65-B67A-503D14FEA73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3316C1-3E92-493D-3C5E-433A2F09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3" y="4751312"/>
            <a:ext cx="2573385" cy="16910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27A175-7F9B-EB4C-95CC-8BC4A4223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13" y="1156206"/>
            <a:ext cx="2573385" cy="17670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2CAC7BC-72B1-4A1F-EC7C-F70E4CBBA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73" y="1867988"/>
            <a:ext cx="7770375" cy="4296559"/>
          </a:xfrm>
          <a:prstGeom prst="rect">
            <a:avLst/>
          </a:prstGeom>
        </p:spPr>
      </p:pic>
      <p:pic>
        <p:nvPicPr>
          <p:cNvPr id="20" name="Picture 2" descr="https://timgsa.baidu.com/timg?image&amp;quality=80&amp;size=b9999_10000&amp;sec=1540458542198&amp;di=19e6fdd433b4d97b109c72a1952448c6&amp;imgtype=0&amp;src=http%3A%2F%2Fres.cngoldres.com%2Fupload%2F2016%2F1025%2F5a1d76a9ac2c904e9e2b2d79fa2f160b.png%3F_%3D1477360978121">
            <a:extLst>
              <a:ext uri="{FF2B5EF4-FFF2-40B4-BE49-F238E27FC236}">
                <a16:creationId xmlns:a16="http://schemas.microsoft.com/office/drawing/2014/main" id="{62D670D6-24C1-9012-0A83-10A2D0CE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2976599"/>
            <a:ext cx="2573384" cy="1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8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4" grpId="0" animBg="1"/>
      <p:bldP spid="5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6E6EE5-0793-2BE4-3071-ADF9732D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0" y="1239153"/>
            <a:ext cx="11150824" cy="49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E9BA1-C3A6-5581-F310-D0872183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93" y="1100404"/>
            <a:ext cx="7779464" cy="58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E711B-4154-573F-1A1E-151205C0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0" y="876339"/>
            <a:ext cx="4066448" cy="1391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DFD454-68A9-62E0-BFE5-8A83D01AA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75" y="1057752"/>
            <a:ext cx="5672107" cy="56837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F806A7-1BB3-28A3-359F-A87E16D99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50" y="3272095"/>
            <a:ext cx="4288642" cy="33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DA59B3-3007-5B12-EB45-785257835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59"/>
          <a:stretch/>
        </p:blipFill>
        <p:spPr>
          <a:xfrm>
            <a:off x="120002" y="1506394"/>
            <a:ext cx="6681393" cy="4422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6E2393-82C0-37B7-A233-E9F24C762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21" r="53695"/>
          <a:stretch/>
        </p:blipFill>
        <p:spPr>
          <a:xfrm>
            <a:off x="6990081" y="2228480"/>
            <a:ext cx="4094973" cy="2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2A9612-3A58-E6EC-7E2E-CEB83D459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00"/>
          <a:stretch/>
        </p:blipFill>
        <p:spPr>
          <a:xfrm>
            <a:off x="958538" y="1182915"/>
            <a:ext cx="12158521" cy="48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2A9612-3A58-E6EC-7E2E-CEB83D459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11"/>
          <a:stretch/>
        </p:blipFill>
        <p:spPr>
          <a:xfrm>
            <a:off x="642749" y="1255485"/>
            <a:ext cx="9022369" cy="54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769731-796A-3D84-A86C-BDAA67A1E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29" r="40968"/>
          <a:stretch/>
        </p:blipFill>
        <p:spPr>
          <a:xfrm>
            <a:off x="6705601" y="2267856"/>
            <a:ext cx="5417230" cy="3493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C198A-65C5-5AE1-B98B-6B166DB73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56" y="1739899"/>
            <a:ext cx="6376988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152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Future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Page:18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5D629-E679-72B8-BF71-D0DA306E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1985"/>
            <a:ext cx="7230042" cy="50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2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2434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60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Page:18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6C104-5135-C8EE-3124-50ACDF95AEC4}"/>
              </a:ext>
            </a:extLst>
          </p:cNvPr>
          <p:cNvSpPr txBox="1"/>
          <p:nvPr/>
        </p:nvSpPr>
        <p:spPr>
          <a:xfrm>
            <a:off x="188684" y="1047384"/>
            <a:ext cx="11946141" cy="573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>
              <a:lnSpc>
                <a:spcPts val="2000"/>
              </a:lnSpc>
            </a:pPr>
            <a:r>
              <a:rPr lang="pt-PT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</a:t>
            </a:r>
            <a:r>
              <a:rPr lang="pt-PT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pt-PT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YESTON J., Virtues of splitting up water-splitting[J]. Science, 2017, 356 (6336): 393-394.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pt-PT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[2]</a:t>
            </a:r>
            <a:r>
              <a:rPr lang="pt-PT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pt-PT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MEYER T. J., Catalysis: the art of splitting water[J].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Nature, 2008, 451 (7180): 778-9.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[3]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ZHU J., HU L., ZHAO P.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et al.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Recent advances in electrocatalytic hydrogen evolution using nanoparticles[J]. Chemical Reviews, 2020, 120 (2): 851-918.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[4]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ZHANG G. F., WANG A. H., NIU L., et al. Interfacial engineering to construct antioxidative Pd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S/Pd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0.95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heterostructure for robust hydrogen production at high current density[J]. Advanced Energy Materials, 2022, 12 (11): 2103511.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[5]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CAO DONG, XU HAOXIANG, CHENG DAOJIAN, Construction of defect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rich RhCu nanotubes with highly active Rh3Cu1alloy phase for overall water splitting in all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values[J]. Advanced Energy Materials, 2020, 10 (9): 1903038.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[6]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 YUN, LI RUOPENG, WANG DAN, et al. A review: Target-oriented transition metal phosphide design and synthesis for water splitting[J]. International Journal of Hydrogen Energy, 2020, 46 (7): 5131-5149.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[7]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ZHANG Z., FENG C., LI X., et al. In-situ generated high-valent iron single-atom catalyst for efficient oxygen evolution[J]. Nano Letter, 2021, 21 (11): 4795-4801.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[8]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XIA L., PAN K., WU H., et al. Few-layered WS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anchored on Co, N-doped carbon hollow polyhedron for oxygen evolution and hydrogen evolution[J]. ACS Applied Materials &amp; Interfaces, 2022, 14 (19): 22030-22040.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ZHANG A., LIANG Y., ZHANG H., et al. Doping regulation in transition metal compounds for electrocatalysis[J]. Chemical Society Reviews, 2021, 50 (17): 9817-9844.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[10]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YUAN W. Y., WANG S. Y., MA Y., et al. Interfacial engineering of cobalt nitrides and mesoporous nitrogen-doped carbon: toward efficient overall water-splitting activity with enhanced charge-transfer efficiency[J]. ACS Energy Letters, 2020, 5 (3): 692-700.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[11]</a:t>
            </a:r>
            <a:r>
              <a:rPr lang="en-US" altLang="zh-CN" sz="1800" kern="100" dirty="0">
                <a:effectLst/>
                <a:latin typeface="System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VATTIKUTI S. V. P., DEVARAYAPALLI K. C., REDDY NALLABALA N. K., et al. Onion-ring-like carbon and nitrogen from zif-8 on tio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/fe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nanostructure for overall electrochemical water splitting[J]. Journal of Physical Chemistry Letters, 2021, 12 (25): 5909-5918.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7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2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" name="学论网--www.xuelun.me"/>
          <p:cNvSpPr/>
          <p:nvPr/>
        </p:nvSpPr>
        <p:spPr bwMode="auto">
          <a:xfrm>
            <a:off x="1160645" y="116518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Research Background</a:t>
            </a:r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A5432D2-90D7-4BA8-BC4A-4D88A5FF1812}"/>
              </a:ext>
            </a:extLst>
          </p:cNvPr>
          <p:cNvSpPr/>
          <p:nvPr/>
        </p:nvSpPr>
        <p:spPr bwMode="auto">
          <a:xfrm>
            <a:off x="104502" y="1015294"/>
            <a:ext cx="11991703" cy="5726188"/>
          </a:xfrm>
          <a:prstGeom prst="rect">
            <a:avLst/>
          </a:prstGeom>
          <a:noFill/>
          <a:ln w="25400" cap="flat" cmpd="sng" algn="ctr">
            <a:solidFill>
              <a:srgbClr val="1F5F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86423AC-9F31-59EA-8CEA-9FBB3F8FFCD0}"/>
              </a:ext>
            </a:extLst>
          </p:cNvPr>
          <p:cNvSpPr/>
          <p:nvPr/>
        </p:nvSpPr>
        <p:spPr>
          <a:xfrm>
            <a:off x="221570" y="4881844"/>
            <a:ext cx="6958495" cy="122750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E1A3F7-56B1-2283-D164-9467C261D0B3}"/>
              </a:ext>
            </a:extLst>
          </p:cNvPr>
          <p:cNvSpPr txBox="1"/>
          <p:nvPr/>
        </p:nvSpPr>
        <p:spPr>
          <a:xfrm>
            <a:off x="237002" y="5019904"/>
            <a:ext cx="6958492" cy="100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Reducing the usage PGMs (platinum group metal) in catalyst is of great significance</a:t>
            </a:r>
          </a:p>
        </p:txBody>
      </p:sp>
      <p:sp>
        <p:nvSpPr>
          <p:cNvPr id="16" name="文本框 82">
            <a:extLst>
              <a:ext uri="{FF2B5EF4-FFF2-40B4-BE49-F238E27FC236}">
                <a16:creationId xmlns:a16="http://schemas.microsoft.com/office/drawing/2014/main" id="{2A5D0F9D-8921-4D65-B67A-503D14FEA73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Page:2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1735A7-38A8-953F-5772-8A5F9ECC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225" y="1145002"/>
            <a:ext cx="4585529" cy="527673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F30D2F-F4F6-F2AD-B67C-71B27FC1763B}"/>
              </a:ext>
            </a:extLst>
          </p:cNvPr>
          <p:cNvSpPr/>
          <p:nvPr/>
        </p:nvSpPr>
        <p:spPr>
          <a:xfrm>
            <a:off x="7386280" y="1143345"/>
            <a:ext cx="4648205" cy="15144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C73B37-401B-E64B-9440-BBE993109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3" y="1334584"/>
            <a:ext cx="6657831" cy="3148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9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4" grpId="0" animBg="1"/>
      <p:bldP spid="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Page:3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C957E5-BB44-6C4D-B663-6BBD4DD45966}"/>
              </a:ext>
            </a:extLst>
          </p:cNvPr>
          <p:cNvSpPr txBox="1"/>
          <p:nvPr/>
        </p:nvSpPr>
        <p:spPr>
          <a:xfrm>
            <a:off x="199268" y="788928"/>
            <a:ext cx="11793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 increase the loading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sample-B0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 chemical recipe , synthesis conditions , chemical post-processing </a:t>
            </a:r>
            <a:endParaRPr lang="zh-CN" altLang="en-US" sz="24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3AAD37-E362-0FF3-7EB8-57AEF98BA8BF}"/>
              </a:ext>
            </a:extLst>
          </p:cNvPr>
          <p:cNvGrpSpPr/>
          <p:nvPr/>
        </p:nvGrpSpPr>
        <p:grpSpPr>
          <a:xfrm>
            <a:off x="370555" y="4197930"/>
            <a:ext cx="2572818" cy="2567169"/>
            <a:chOff x="3018971" y="2630760"/>
            <a:chExt cx="3181713" cy="317472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EB4E6F8-1714-B84C-97C4-1302DE3BBACE}"/>
                </a:ext>
              </a:extLst>
            </p:cNvPr>
            <p:cNvGrpSpPr/>
            <p:nvPr/>
          </p:nvGrpSpPr>
          <p:grpSpPr>
            <a:xfrm>
              <a:off x="3018971" y="2630760"/>
              <a:ext cx="3181713" cy="3174728"/>
              <a:chOff x="279442" y="-102756"/>
              <a:chExt cx="5921242" cy="5908244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63045BE-851D-7AA3-BAC2-34046CD5F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849"/>
              <a:stretch/>
            </p:blipFill>
            <p:spPr>
              <a:xfrm>
                <a:off x="279442" y="-102756"/>
                <a:ext cx="5921242" cy="5908244"/>
              </a:xfrm>
              <a:prstGeom prst="rect">
                <a:avLst/>
              </a:prstGeom>
            </p:spPr>
          </p:pic>
          <p:cxnSp>
            <p:nvCxnSpPr>
              <p:cNvPr id="28" name="Straight Connector 44">
                <a:extLst>
                  <a:ext uri="{FF2B5EF4-FFF2-40B4-BE49-F238E27FC236}">
                    <a16:creationId xmlns:a16="http://schemas.microsoft.com/office/drawing/2014/main" id="{47CD3CDA-A86F-9880-DC1C-17E97017C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6745" y="5378001"/>
                <a:ext cx="8856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17">
              <a:extLst>
                <a:ext uri="{FF2B5EF4-FFF2-40B4-BE49-F238E27FC236}">
                  <a16:creationId xmlns:a16="http://schemas.microsoft.com/office/drawing/2014/main" id="{DD171C30-9B29-3D87-8BF9-664674FEED9F}"/>
                </a:ext>
              </a:extLst>
            </p:cNvPr>
            <p:cNvSpPr txBox="1"/>
            <p:nvPr/>
          </p:nvSpPr>
          <p:spPr>
            <a:xfrm>
              <a:off x="5151565" y="51549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nm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CD70A23-633C-7A01-7E0A-A8C5BB34E4F1}"/>
              </a:ext>
            </a:extLst>
          </p:cNvPr>
          <p:cNvGrpSpPr/>
          <p:nvPr/>
        </p:nvGrpSpPr>
        <p:grpSpPr>
          <a:xfrm>
            <a:off x="5824839" y="4205310"/>
            <a:ext cx="2652758" cy="2567169"/>
            <a:chOff x="7669928" y="3262977"/>
            <a:chExt cx="3173538" cy="307114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E748C4-7AC7-D166-F7C5-CB6ECDF9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6"/>
            <a:stretch/>
          </p:blipFill>
          <p:spPr>
            <a:xfrm>
              <a:off x="7669928" y="3262977"/>
              <a:ext cx="3173538" cy="3071148"/>
            </a:xfrm>
            <a:prstGeom prst="rect">
              <a:avLst/>
            </a:prstGeom>
          </p:spPr>
        </p:pic>
        <p:cxnSp>
          <p:nvCxnSpPr>
            <p:cNvPr id="38" name="Straight Connector 44">
              <a:extLst>
                <a:ext uri="{FF2B5EF4-FFF2-40B4-BE49-F238E27FC236}">
                  <a16:creationId xmlns:a16="http://schemas.microsoft.com/office/drawing/2014/main" id="{92227A4B-4B7A-E9A6-EF2E-10F9D4C4785C}"/>
                </a:ext>
              </a:extLst>
            </p:cNvPr>
            <p:cNvCxnSpPr>
              <a:cxnSpLocks/>
            </p:cNvCxnSpPr>
            <p:nvPr/>
          </p:nvCxnSpPr>
          <p:spPr>
            <a:xfrm>
              <a:off x="8029873" y="6178762"/>
              <a:ext cx="3946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17">
              <a:extLst>
                <a:ext uri="{FF2B5EF4-FFF2-40B4-BE49-F238E27FC236}">
                  <a16:creationId xmlns:a16="http://schemas.microsoft.com/office/drawing/2014/main" id="{CC9A50EA-F1D8-6F4D-383F-D7B5DFEF177D}"/>
                </a:ext>
              </a:extLst>
            </p:cNvPr>
            <p:cNvSpPr txBox="1"/>
            <p:nvPr/>
          </p:nvSpPr>
          <p:spPr>
            <a:xfrm>
              <a:off x="7849944" y="5669579"/>
              <a:ext cx="73289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nm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本框 17">
            <a:extLst>
              <a:ext uri="{FF2B5EF4-FFF2-40B4-BE49-F238E27FC236}">
                <a16:creationId xmlns:a16="http://schemas.microsoft.com/office/drawing/2014/main" id="{6848E3A0-3CDA-5465-7514-970186094AA3}"/>
              </a:ext>
            </a:extLst>
          </p:cNvPr>
          <p:cNvSpPr txBox="1"/>
          <p:nvPr/>
        </p:nvSpPr>
        <p:spPr>
          <a:xfrm>
            <a:off x="8662913" y="4932579"/>
            <a:ext cx="3329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TEM,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HRTEM,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e,f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STEM of sample-B0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17">
            <a:extLst>
              <a:ext uri="{FF2B5EF4-FFF2-40B4-BE49-F238E27FC236}">
                <a16:creationId xmlns:a16="http://schemas.microsoft.com/office/drawing/2014/main" id="{ADC28C30-2D5B-A6EA-2CE0-4E2BD2361998}"/>
              </a:ext>
            </a:extLst>
          </p:cNvPr>
          <p:cNvSpPr txBox="1"/>
          <p:nvPr/>
        </p:nvSpPr>
        <p:spPr>
          <a:xfrm>
            <a:off x="418168" y="4171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17">
            <a:extLst>
              <a:ext uri="{FF2B5EF4-FFF2-40B4-BE49-F238E27FC236}">
                <a16:creationId xmlns:a16="http://schemas.microsoft.com/office/drawing/2014/main" id="{7CA0758F-41AB-3B58-CB56-1766D994B2CB}"/>
              </a:ext>
            </a:extLst>
          </p:cNvPr>
          <p:cNvSpPr txBox="1"/>
          <p:nvPr/>
        </p:nvSpPr>
        <p:spPr>
          <a:xfrm>
            <a:off x="4388066" y="224278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92AD529-5CB2-9AC8-8293-C83135A06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" b="3476"/>
          <a:stretch/>
        </p:blipFill>
        <p:spPr bwMode="auto">
          <a:xfrm>
            <a:off x="3048241" y="1586448"/>
            <a:ext cx="2636877" cy="24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F1FBF0-6C21-435D-2DFD-F0AF60F6E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"/>
          <a:stretch/>
        </p:blipFill>
        <p:spPr bwMode="auto">
          <a:xfrm>
            <a:off x="3041812" y="4205310"/>
            <a:ext cx="2636877" cy="25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3E210C6-D4C4-FC91-29E8-216F4ED43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" b="3115"/>
          <a:stretch/>
        </p:blipFill>
        <p:spPr bwMode="auto">
          <a:xfrm>
            <a:off x="5827861" y="1595558"/>
            <a:ext cx="2649736" cy="24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1BC6FD4-1375-90D0-14F2-258A087E5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"/>
          <a:stretch/>
        </p:blipFill>
        <p:spPr bwMode="auto">
          <a:xfrm>
            <a:off x="370555" y="1595558"/>
            <a:ext cx="2572818" cy="24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23468DDE-FE3F-2558-A695-6CA5396683F1}"/>
              </a:ext>
            </a:extLst>
          </p:cNvPr>
          <p:cNvSpPr txBox="1"/>
          <p:nvPr/>
        </p:nvSpPr>
        <p:spPr>
          <a:xfrm>
            <a:off x="418168" y="157807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44">
            <a:extLst>
              <a:ext uri="{FF2B5EF4-FFF2-40B4-BE49-F238E27FC236}">
                <a16:creationId xmlns:a16="http://schemas.microsoft.com/office/drawing/2014/main" id="{AFC8B20F-DE7F-D63E-C4BC-8E233619BBED}"/>
              </a:ext>
            </a:extLst>
          </p:cNvPr>
          <p:cNvCxnSpPr>
            <a:cxnSpLocks/>
          </p:cNvCxnSpPr>
          <p:nvPr/>
        </p:nvCxnSpPr>
        <p:spPr>
          <a:xfrm>
            <a:off x="2250796" y="3969503"/>
            <a:ext cx="56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7">
            <a:extLst>
              <a:ext uri="{FF2B5EF4-FFF2-40B4-BE49-F238E27FC236}">
                <a16:creationId xmlns:a16="http://schemas.microsoft.com/office/drawing/2014/main" id="{D1F3B3DA-335A-7B83-4F47-2F111E70B48D}"/>
              </a:ext>
            </a:extLst>
          </p:cNvPr>
          <p:cNvSpPr txBox="1"/>
          <p:nvPr/>
        </p:nvSpPr>
        <p:spPr>
          <a:xfrm>
            <a:off x="2060737" y="358363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nm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44">
            <a:extLst>
              <a:ext uri="{FF2B5EF4-FFF2-40B4-BE49-F238E27FC236}">
                <a16:creationId xmlns:a16="http://schemas.microsoft.com/office/drawing/2014/main" id="{76087366-B3E0-966F-9B89-A82F40A03299}"/>
              </a:ext>
            </a:extLst>
          </p:cNvPr>
          <p:cNvCxnSpPr>
            <a:cxnSpLocks/>
          </p:cNvCxnSpPr>
          <p:nvPr/>
        </p:nvCxnSpPr>
        <p:spPr>
          <a:xfrm>
            <a:off x="5047799" y="3968272"/>
            <a:ext cx="4758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>
            <a:extLst>
              <a:ext uri="{FF2B5EF4-FFF2-40B4-BE49-F238E27FC236}">
                <a16:creationId xmlns:a16="http://schemas.microsoft.com/office/drawing/2014/main" id="{F17D177A-EAE2-3CF6-4AEF-35BB165EAACE}"/>
              </a:ext>
            </a:extLst>
          </p:cNvPr>
          <p:cNvSpPr txBox="1"/>
          <p:nvPr/>
        </p:nvSpPr>
        <p:spPr>
          <a:xfrm>
            <a:off x="4900789" y="3565941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nm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44">
            <a:extLst>
              <a:ext uri="{FF2B5EF4-FFF2-40B4-BE49-F238E27FC236}">
                <a16:creationId xmlns:a16="http://schemas.microsoft.com/office/drawing/2014/main" id="{5E7B3756-1216-F4BD-3075-984EEDAA9294}"/>
              </a:ext>
            </a:extLst>
          </p:cNvPr>
          <p:cNvCxnSpPr>
            <a:cxnSpLocks/>
          </p:cNvCxnSpPr>
          <p:nvPr/>
        </p:nvCxnSpPr>
        <p:spPr>
          <a:xfrm>
            <a:off x="6216218" y="3966051"/>
            <a:ext cx="4804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BBA92-BCCD-6849-A173-4B23C2BA3852}"/>
              </a:ext>
            </a:extLst>
          </p:cNvPr>
          <p:cNvSpPr txBox="1"/>
          <p:nvPr/>
        </p:nvSpPr>
        <p:spPr>
          <a:xfrm>
            <a:off x="6046196" y="354304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nm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630ABFC8-AFBB-9C7F-30C6-7653F3F54643}"/>
              </a:ext>
            </a:extLst>
          </p:cNvPr>
          <p:cNvSpPr txBox="1"/>
          <p:nvPr/>
        </p:nvSpPr>
        <p:spPr>
          <a:xfrm>
            <a:off x="3089523" y="413561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17">
            <a:extLst>
              <a:ext uri="{FF2B5EF4-FFF2-40B4-BE49-F238E27FC236}">
                <a16:creationId xmlns:a16="http://schemas.microsoft.com/office/drawing/2014/main" id="{6EC6422A-4D4A-C16D-6E0E-9ACA10F85802}"/>
              </a:ext>
            </a:extLst>
          </p:cNvPr>
          <p:cNvSpPr txBox="1"/>
          <p:nvPr/>
        </p:nvSpPr>
        <p:spPr>
          <a:xfrm>
            <a:off x="5891776" y="420531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17">
            <a:extLst>
              <a:ext uri="{FF2B5EF4-FFF2-40B4-BE49-F238E27FC236}">
                <a16:creationId xmlns:a16="http://schemas.microsoft.com/office/drawing/2014/main" id="{9DF4D57A-9AC6-75E7-99BC-564E82CFC25C}"/>
              </a:ext>
            </a:extLst>
          </p:cNvPr>
          <p:cNvSpPr txBox="1"/>
          <p:nvPr/>
        </p:nvSpPr>
        <p:spPr>
          <a:xfrm>
            <a:off x="5851271" y="1550227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17">
            <a:extLst>
              <a:ext uri="{FF2B5EF4-FFF2-40B4-BE49-F238E27FC236}">
                <a16:creationId xmlns:a16="http://schemas.microsoft.com/office/drawing/2014/main" id="{D4665C2B-654B-29FC-C0DD-719AB9D2D5EB}"/>
              </a:ext>
            </a:extLst>
          </p:cNvPr>
          <p:cNvSpPr txBox="1"/>
          <p:nvPr/>
        </p:nvSpPr>
        <p:spPr>
          <a:xfrm>
            <a:off x="3048241" y="1550226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7F8F8F9-AF33-0426-BE96-6BE7A396170A}"/>
              </a:ext>
            </a:extLst>
          </p:cNvPr>
          <p:cNvCxnSpPr/>
          <p:nvPr/>
        </p:nvCxnSpPr>
        <p:spPr>
          <a:xfrm>
            <a:off x="4357339" y="3141663"/>
            <a:ext cx="23642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DD094BB-1BFC-EB8D-657C-B7E0168F8309}"/>
              </a:ext>
            </a:extLst>
          </p:cNvPr>
          <p:cNvCxnSpPr>
            <a:cxnSpLocks/>
          </p:cNvCxnSpPr>
          <p:nvPr/>
        </p:nvCxnSpPr>
        <p:spPr>
          <a:xfrm>
            <a:off x="4236689" y="2863889"/>
            <a:ext cx="28924" cy="52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5D56FEA-7465-B686-5950-347B13E44582}"/>
              </a:ext>
            </a:extLst>
          </p:cNvPr>
          <p:cNvCxnSpPr>
            <a:cxnSpLocks/>
          </p:cNvCxnSpPr>
          <p:nvPr/>
        </p:nvCxnSpPr>
        <p:spPr>
          <a:xfrm flipV="1">
            <a:off x="4090242" y="2806303"/>
            <a:ext cx="55514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F704136-6153-B0B7-E047-8A0C2C5A3DAE}"/>
              </a:ext>
            </a:extLst>
          </p:cNvPr>
          <p:cNvSpPr txBox="1"/>
          <p:nvPr/>
        </p:nvSpPr>
        <p:spPr>
          <a:xfrm>
            <a:off x="8861349" y="2057414"/>
            <a:ext cx="2960095" cy="176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size</a:t>
            </a:r>
            <a:r>
              <a:rPr lang="zh-CN" alt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0.7 nm</a:t>
            </a:r>
          </a:p>
          <a:p>
            <a:pPr>
              <a:lnSpc>
                <a:spcPct val="150000"/>
              </a:lnSpc>
            </a:pP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atoms-monolayer</a:t>
            </a:r>
            <a:r>
              <a:rPr lang="zh-CN" alt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calculated as a good state for OER </a:t>
            </a:r>
          </a:p>
        </p:txBody>
      </p:sp>
      <p:sp>
        <p:nvSpPr>
          <p:cNvPr id="7" name="学论网--www.xuelun.me">
            <a:extLst>
              <a:ext uri="{FF2B5EF4-FFF2-40B4-BE49-F238E27FC236}">
                <a16:creationId xmlns:a16="http://schemas.microsoft.com/office/drawing/2014/main" id="{3C82C83B-8549-36ED-4249-AD368EB32111}"/>
              </a:ext>
            </a:extLst>
          </p:cNvPr>
          <p:cNvSpPr/>
          <p:nvPr/>
        </p:nvSpPr>
        <p:spPr bwMode="auto">
          <a:xfrm>
            <a:off x="1160645" y="116518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345476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211079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Page:4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4B6C68-49D1-0136-E549-A4551BA3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93948"/>
            <a:ext cx="3884233" cy="51799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4D6BB0-4116-810E-CF24-74DB6E60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6" y="1514164"/>
            <a:ext cx="5787205" cy="4339557"/>
          </a:xfrm>
          <a:prstGeom prst="rect">
            <a:avLst/>
          </a:prstGeom>
        </p:spPr>
      </p:pic>
      <p:sp>
        <p:nvSpPr>
          <p:cNvPr id="10" name="学论网--www.xuelun.me">
            <a:extLst>
              <a:ext uri="{FF2B5EF4-FFF2-40B4-BE49-F238E27FC236}">
                <a16:creationId xmlns:a16="http://schemas.microsoft.com/office/drawing/2014/main" id="{C169D5DD-A807-AB15-25CE-C7AFFA684B6F}"/>
              </a:ext>
            </a:extLst>
          </p:cNvPr>
          <p:cNvSpPr/>
          <p:nvPr/>
        </p:nvSpPr>
        <p:spPr bwMode="auto">
          <a:xfrm>
            <a:off x="1160645" y="116518"/>
            <a:ext cx="4635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Research Background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2A4A17-81DC-2906-0E06-B8C8C468D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34" t="39671" r="53801" b="12455"/>
          <a:stretch/>
        </p:blipFill>
        <p:spPr>
          <a:xfrm>
            <a:off x="10821009" y="2351313"/>
            <a:ext cx="797065" cy="32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Page:5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55EDF8-EC28-8E70-8E11-3F147721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34" y="1283972"/>
            <a:ext cx="6589262" cy="49409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BC16B1-4851-9F3A-C534-8DEB2DC8C8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54"/>
          <a:stretch/>
        </p:blipFill>
        <p:spPr>
          <a:xfrm>
            <a:off x="7389239" y="1122875"/>
            <a:ext cx="3859332" cy="55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Page:6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8821EF-48E6-235D-D6D7-0B9F6230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67" y="1017494"/>
            <a:ext cx="9498861" cy="4889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6702EE-61F0-43C1-DDE2-7C8FA7D6E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4" y="5992480"/>
            <a:ext cx="10488489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Page:8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BE00A0-0E6A-32A4-1C5C-1ED2D50D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34" y="1047384"/>
            <a:ext cx="10210800" cy="54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:a16="http://schemas.microsoft.com/office/drawing/2014/main" id="{3970B621-692C-1CCF-8581-BE3B3E4855CF}"/>
              </a:ext>
            </a:extLst>
          </p:cNvPr>
          <p:cNvSpPr/>
          <p:nvPr/>
        </p:nvSpPr>
        <p:spPr bwMode="auto">
          <a:xfrm>
            <a:off x="-1" y="0"/>
            <a:ext cx="12192000" cy="846000"/>
          </a:xfrm>
          <a:custGeom>
            <a:avLst/>
            <a:gdLst>
              <a:gd name="connsiteX0" fmla="*/ 0 w 12192000"/>
              <a:gd name="connsiteY0" fmla="*/ 0 h 846000"/>
              <a:gd name="connsiteX1" fmla="*/ 752432 w 12192000"/>
              <a:gd name="connsiteY1" fmla="*/ 0 h 846000"/>
              <a:gd name="connsiteX2" fmla="*/ 1863254 w 12192000"/>
              <a:gd name="connsiteY2" fmla="*/ 0 h 846000"/>
              <a:gd name="connsiteX3" fmla="*/ 2058706 w 12192000"/>
              <a:gd name="connsiteY3" fmla="*/ 0 h 846000"/>
              <a:gd name="connsiteX4" fmla="*/ 2204757 w 12192000"/>
              <a:gd name="connsiteY4" fmla="*/ 0 h 846000"/>
              <a:gd name="connsiteX5" fmla="*/ 2433676 w 12192000"/>
              <a:gd name="connsiteY5" fmla="*/ 0 h 846000"/>
              <a:gd name="connsiteX6" fmla="*/ 2643832 w 12192000"/>
              <a:gd name="connsiteY6" fmla="*/ 0 h 846000"/>
              <a:gd name="connsiteX7" fmla="*/ 2673854 w 12192000"/>
              <a:gd name="connsiteY7" fmla="*/ 0 h 846000"/>
              <a:gd name="connsiteX8" fmla="*/ 8125908 w 12192000"/>
              <a:gd name="connsiteY8" fmla="*/ 0 h 846000"/>
              <a:gd name="connsiteX9" fmla="*/ 8255000 w 12192000"/>
              <a:gd name="connsiteY9" fmla="*/ 0 h 846000"/>
              <a:gd name="connsiteX10" fmla="*/ 8760127 w 12192000"/>
              <a:gd name="connsiteY10" fmla="*/ 0 h 846000"/>
              <a:gd name="connsiteX11" fmla="*/ 10047329 w 12192000"/>
              <a:gd name="connsiteY11" fmla="*/ 0 h 846000"/>
              <a:gd name="connsiteX12" fmla="*/ 12192000 w 12192000"/>
              <a:gd name="connsiteY12" fmla="*/ 0 h 846000"/>
              <a:gd name="connsiteX13" fmla="*/ 12192000 w 12192000"/>
              <a:gd name="connsiteY13" fmla="*/ 846000 h 846000"/>
              <a:gd name="connsiteX14" fmla="*/ 0 w 12192000"/>
              <a:gd name="connsiteY14" fmla="*/ 846000 h 8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846000">
                <a:moveTo>
                  <a:pt x="0" y="0"/>
                </a:moveTo>
                <a:lnTo>
                  <a:pt x="752432" y="0"/>
                </a:lnTo>
                <a:cubicBezTo>
                  <a:pt x="1232787" y="0"/>
                  <a:pt x="1593054" y="0"/>
                  <a:pt x="1863254" y="0"/>
                </a:cubicBezTo>
                <a:lnTo>
                  <a:pt x="2058706" y="0"/>
                </a:lnTo>
                <a:lnTo>
                  <a:pt x="2204757" y="0"/>
                </a:lnTo>
                <a:lnTo>
                  <a:pt x="2433676" y="0"/>
                </a:lnTo>
                <a:lnTo>
                  <a:pt x="2643832" y="0"/>
                </a:lnTo>
                <a:lnTo>
                  <a:pt x="2673854" y="0"/>
                </a:lnTo>
                <a:lnTo>
                  <a:pt x="8125908" y="0"/>
                </a:lnTo>
                <a:lnTo>
                  <a:pt x="8255000" y="0"/>
                </a:lnTo>
                <a:lnTo>
                  <a:pt x="8760127" y="0"/>
                </a:lnTo>
                <a:cubicBezTo>
                  <a:pt x="10047329" y="0"/>
                  <a:pt x="10047329" y="0"/>
                  <a:pt x="10047329" y="0"/>
                </a:cubicBezTo>
                <a:lnTo>
                  <a:pt x="12192000" y="0"/>
                </a:lnTo>
                <a:lnTo>
                  <a:pt x="12192000" y="846000"/>
                </a:lnTo>
                <a:lnTo>
                  <a:pt x="0" y="846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 bwMode="auto">
          <a:xfrm>
            <a:off x="9111530" y="0"/>
            <a:ext cx="3056620" cy="846000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9187230" y="0"/>
            <a:ext cx="2980920" cy="825048"/>
          </a:xfrm>
          <a:custGeom>
            <a:avLst/>
            <a:gdLst>
              <a:gd name="connsiteX0" fmla="*/ 0 w 2980920"/>
              <a:gd name="connsiteY0" fmla="*/ 0 h 825048"/>
              <a:gd name="connsiteX1" fmla="*/ 840603 w 2980920"/>
              <a:gd name="connsiteY1" fmla="*/ 0 h 825048"/>
              <a:gd name="connsiteX2" fmla="*/ 872721 w 2980920"/>
              <a:gd name="connsiteY2" fmla="*/ 3237 h 825048"/>
              <a:gd name="connsiteX3" fmla="*/ 872721 w 2980920"/>
              <a:gd name="connsiteY3" fmla="*/ 0 h 825048"/>
              <a:gd name="connsiteX4" fmla="*/ 2980920 w 2980920"/>
              <a:gd name="connsiteY4" fmla="*/ 0 h 825048"/>
              <a:gd name="connsiteX5" fmla="*/ 2980920 w 2980920"/>
              <a:gd name="connsiteY5" fmla="*/ 825048 h 825048"/>
              <a:gd name="connsiteX6" fmla="*/ 872721 w 2980920"/>
              <a:gd name="connsiteY6" fmla="*/ 825048 h 825048"/>
              <a:gd name="connsiteX7" fmla="*/ 872721 w 2980920"/>
              <a:gd name="connsiteY7" fmla="*/ 822704 h 825048"/>
              <a:gd name="connsiteX8" fmla="*/ 854972 w 2980920"/>
              <a:gd name="connsiteY8" fmla="*/ 825048 h 825048"/>
              <a:gd name="connsiteX9" fmla="*/ 599918 w 2980920"/>
              <a:gd name="connsiteY9" fmla="*/ 630495 h 825048"/>
              <a:gd name="connsiteX10" fmla="*/ 0 w 2980920"/>
              <a:gd name="connsiteY10" fmla="*/ 0 h 82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920" h="825048">
                <a:moveTo>
                  <a:pt x="0" y="0"/>
                </a:moveTo>
                <a:lnTo>
                  <a:pt x="840603" y="0"/>
                </a:lnTo>
                <a:lnTo>
                  <a:pt x="872721" y="3237"/>
                </a:lnTo>
                <a:lnTo>
                  <a:pt x="872721" y="0"/>
                </a:lnTo>
                <a:lnTo>
                  <a:pt x="2980920" y="0"/>
                </a:lnTo>
                <a:lnTo>
                  <a:pt x="2980920" y="825048"/>
                </a:lnTo>
                <a:lnTo>
                  <a:pt x="872721" y="825048"/>
                </a:lnTo>
                <a:lnTo>
                  <a:pt x="872721" y="822704"/>
                </a:lnTo>
                <a:lnTo>
                  <a:pt x="854972" y="825048"/>
                </a:lnTo>
                <a:cubicBezTo>
                  <a:pt x="772349" y="785417"/>
                  <a:pt x="682541" y="724169"/>
                  <a:pt x="599918" y="630495"/>
                </a:cubicBezTo>
                <a:cubicBezTo>
                  <a:pt x="427486" y="439545"/>
                  <a:pt x="294570" y="1621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" name="学论网--www.xuelun.me"/>
          <p:cNvGrpSpPr/>
          <p:nvPr/>
        </p:nvGrpSpPr>
        <p:grpSpPr>
          <a:xfrm>
            <a:off x="440645" y="201384"/>
            <a:ext cx="720000" cy="415048"/>
            <a:chOff x="3910519" y="914399"/>
            <a:chExt cx="554476" cy="311286"/>
          </a:xfrm>
          <a:solidFill>
            <a:schemeClr val="bg1"/>
          </a:solidFill>
        </p:grpSpPr>
        <p:sp>
          <p:nvSpPr>
            <p:cNvPr id="13" name="燕尾形 12"/>
            <p:cNvSpPr/>
            <p:nvPr/>
          </p:nvSpPr>
          <p:spPr>
            <a:xfrm>
              <a:off x="3910519" y="914400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153710" y="914399"/>
              <a:ext cx="311285" cy="31128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0" name="学论网--www.xuelun.me">
            <a:extLst>
              <a:ext uri="{FF2B5EF4-FFF2-40B4-BE49-F238E27FC236}">
                <a16:creationId xmlns:a16="http://schemas.microsoft.com/office/drawing/2014/main" id="{B1CB66B0-245C-42E7-D1A9-9EADDE03291B}"/>
              </a:ext>
            </a:extLst>
          </p:cNvPr>
          <p:cNvSpPr/>
          <p:nvPr/>
        </p:nvSpPr>
        <p:spPr bwMode="auto">
          <a:xfrm>
            <a:off x="1160645" y="116518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Mathematical Analysis </a:t>
            </a:r>
          </a:p>
        </p:txBody>
      </p:sp>
      <p:sp>
        <p:nvSpPr>
          <p:cNvPr id="19" name="文本框 82">
            <a:extLst>
              <a:ext uri="{FF2B5EF4-FFF2-40B4-BE49-F238E27FC236}">
                <a16:creationId xmlns:a16="http://schemas.microsoft.com/office/drawing/2014/main" id="{57BDF6A8-4A14-4396-9405-F0FC93C55B68}"/>
              </a:ext>
            </a:extLst>
          </p:cNvPr>
          <p:cNvSpPr txBox="1"/>
          <p:nvPr/>
        </p:nvSpPr>
        <p:spPr>
          <a:xfrm>
            <a:off x="10525474" y="171494"/>
            <a:ext cx="1388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Page:7</a:t>
            </a:r>
            <a:endParaRPr lang="zh-CN" altLang="en-US" sz="28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32E24-2E2B-472D-8A72-B8EE8911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74"/>
          <a:stretch/>
        </p:blipFill>
        <p:spPr>
          <a:xfrm>
            <a:off x="200025" y="1306128"/>
            <a:ext cx="4972050" cy="5146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100084-6928-C5B1-4AAB-020512ACA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92" y="996542"/>
            <a:ext cx="6517758" cy="56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75"/>
                            </p:stCondLst>
                            <p:childTnLst>
                              <p:par>
                                <p:cTn id="22" presetID="2" presetClass="entr" presetSubtype="8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animBg="1"/>
      <p:bldP spid="5" grpId="0" animBg="1"/>
      <p:bldP spid="4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13154</TotalTime>
  <Words>1072</Words>
  <Application>Microsoft Office PowerPoint</Application>
  <PresentationFormat>宽屏</PresentationFormat>
  <Paragraphs>148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System</vt:lpstr>
      <vt:lpstr>微软雅黑</vt:lpstr>
      <vt:lpstr>等线</vt:lpstr>
      <vt:lpstr>等线 Light</vt:lpstr>
      <vt:lpstr>Arial</vt:lpstr>
      <vt:lpstr>Times New Roman</vt:lpstr>
      <vt:lpstr>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文豪 刘</dc:creator>
  <cp:lastModifiedBy>文豪 刘</cp:lastModifiedBy>
  <cp:revision>161</cp:revision>
  <dcterms:created xsi:type="dcterms:W3CDTF">2023-10-08T19:08:46Z</dcterms:created>
  <dcterms:modified xsi:type="dcterms:W3CDTF">2024-04-30T17:48:20Z</dcterms:modified>
</cp:coreProperties>
</file>